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7" r:id="rId2"/>
    <p:sldId id="271" r:id="rId3"/>
    <p:sldId id="273" r:id="rId4"/>
    <p:sldId id="261" r:id="rId5"/>
    <p:sldId id="274" r:id="rId6"/>
    <p:sldId id="275" r:id="rId7"/>
    <p:sldId id="264" r:id="rId8"/>
    <p:sldId id="276" r:id="rId9"/>
    <p:sldId id="265" r:id="rId10"/>
    <p:sldId id="277" r:id="rId11"/>
    <p:sldId id="266" r:id="rId12"/>
    <p:sldId id="278" r:id="rId13"/>
    <p:sldId id="267" r:id="rId14"/>
    <p:sldId id="279" r:id="rId15"/>
    <p:sldId id="268" r:id="rId16"/>
    <p:sldId id="281" r:id="rId17"/>
    <p:sldId id="282" r:id="rId18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300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C0E4"/>
    <a:srgbClr val="1910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7" autoAdjust="0"/>
    <p:restoredTop sz="96305" autoAdjust="0"/>
  </p:normalViewPr>
  <p:slideViewPr>
    <p:cSldViewPr snapToGrid="0">
      <p:cViewPr>
        <p:scale>
          <a:sx n="60" d="100"/>
          <a:sy n="60" d="100"/>
        </p:scale>
        <p:origin x="870" y="288"/>
      </p:cViewPr>
      <p:guideLst>
        <p:guide orient="horz" pos="4032"/>
        <p:guide pos="300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1362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620272-311E-453B-9E52-E38F627D7BBA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185CFF-93E8-4A3B-B91D-D19BA35B2B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8212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85CFF-93E8-4A3B-B91D-D19BA35B2B6B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5362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Pagina de </a:t>
            </a:r>
            <a:r>
              <a:rPr lang="pt-BR" dirty="0" err="1"/>
              <a:t>Capitulos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85CFF-93E8-4A3B-B91D-D19BA35B2B6B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3638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85CFF-93E8-4A3B-B91D-D19BA35B2B6B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9041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Pagina de </a:t>
            </a:r>
            <a:r>
              <a:rPr lang="pt-BR" dirty="0" err="1"/>
              <a:t>Capitulos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85CFF-93E8-4A3B-B91D-D19BA35B2B6B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8352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85CFF-93E8-4A3B-B91D-D19BA35B2B6B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52198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Pagina de </a:t>
            </a:r>
            <a:r>
              <a:rPr lang="pt-BR" dirty="0" err="1"/>
              <a:t>Capitulos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85CFF-93E8-4A3B-B91D-D19BA35B2B6B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74435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85CFF-93E8-4A3B-B91D-D19BA35B2B6B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985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Pagina de </a:t>
            </a:r>
            <a:r>
              <a:rPr lang="pt-BR" dirty="0" err="1"/>
              <a:t>Capitulos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85CFF-93E8-4A3B-B91D-D19BA35B2B6B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7889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Pagina de </a:t>
            </a:r>
            <a:r>
              <a:rPr lang="pt-BR" dirty="0" err="1"/>
              <a:t>Capitulos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85CFF-93E8-4A3B-B91D-D19BA35B2B6B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6851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85CFF-93E8-4A3B-B91D-D19BA35B2B6B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9338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Pagina de </a:t>
            </a:r>
            <a:r>
              <a:rPr lang="pt-BR" dirty="0" err="1"/>
              <a:t>Capitulos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85CFF-93E8-4A3B-B91D-D19BA35B2B6B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0748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85CFF-93E8-4A3B-B91D-D19BA35B2B6B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1918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Pagina de </a:t>
            </a:r>
            <a:r>
              <a:rPr lang="pt-BR" dirty="0" err="1"/>
              <a:t>Capitulos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85CFF-93E8-4A3B-B91D-D19BA35B2B6B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8587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85CFF-93E8-4A3B-B91D-D19BA35B2B6B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9229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Pagina de </a:t>
            </a:r>
            <a:r>
              <a:rPr lang="pt-BR" dirty="0" err="1"/>
              <a:t>Capitulos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85CFF-93E8-4A3B-B91D-D19BA35B2B6B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03966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85CFF-93E8-4A3B-B91D-D19BA35B2B6B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3254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31C5C-F669-4CD7-A202-BBC2975A691C}" type="datetime1">
              <a:rPr lang="pt-BR" smtClean="0"/>
              <a:t>13/06/2024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SQL PARA JEDIS - HEBER SALES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7EA03-1090-44BE-B940-DEABA7104D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9269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6CEAC-EF8C-4C6F-AB36-C531C42C313E}" type="datetime1">
              <a:rPr lang="pt-BR" smtClean="0"/>
              <a:t>13/06/2024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SQL PARA JEDIS - HEBER SALES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7EA03-1090-44BE-B940-DEABA7104D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5065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817C-A92F-4CB1-9E88-C42A5A915E6B}" type="datetime1">
              <a:rPr lang="pt-BR" smtClean="0"/>
              <a:t>13/06/2024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SQL PARA JEDIS - HEBER SALES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7EA03-1090-44BE-B940-DEABA7104D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9690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80C07-BD4D-4FC4-91D3-47CCD0C01AC0}" type="datetime1">
              <a:rPr lang="pt-BR" smtClean="0"/>
              <a:t>13/06/2024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SQL PARA JEDIS - HEBER SALES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7EA03-1090-44BE-B940-DEABA7104D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2603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0E9CA-D7EF-4810-A2B2-9B5AED8362F0}" type="datetime1">
              <a:rPr lang="pt-BR" smtClean="0"/>
              <a:t>13/06/2024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SQL PARA JEDIS - HEBER SALES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7EA03-1090-44BE-B940-DEABA7104D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9719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1409A-6C52-41C8-8970-C4EEE2CAEC62}" type="datetime1">
              <a:rPr lang="pt-BR" smtClean="0"/>
              <a:t>13/06/2024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SQL PARA JEDIS - HEBER SALES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7EA03-1090-44BE-B940-DEABA7104D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4124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ACBF-F748-4AA1-9331-3A8E8DFFA5B7}" type="datetime1">
              <a:rPr lang="pt-BR" smtClean="0"/>
              <a:t>13/06/2024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SQL PARA JEDIS - HEBER SALES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7EA03-1090-44BE-B940-DEABA7104D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3755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2B5CD-F8B9-4528-840B-E7D9CD4BD19E}" type="datetime1">
              <a:rPr lang="pt-BR" smtClean="0"/>
              <a:t>13/06/2024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SQL PARA JEDIS - HEBER SALES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7EA03-1090-44BE-B940-DEABA7104D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1045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53B34-C5CB-4A3A-BB5A-A999A4BEA446}" type="datetime1">
              <a:rPr lang="pt-BR" smtClean="0"/>
              <a:t>13/06/2024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SQL PARA JEDIS - HEBER SALES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7EA03-1090-44BE-B940-DEABA7104D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3238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A545D-7A53-47CB-BFD6-3A6202243C80}" type="datetime1">
              <a:rPr lang="pt-BR" smtClean="0"/>
              <a:t>13/06/2024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SQL PARA JEDIS - HEBER SALES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7EA03-1090-44BE-B940-DEABA7104D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0022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D5D38-5613-4447-AD4B-229CBB88F97C}" type="datetime1">
              <a:rPr lang="pt-BR" smtClean="0"/>
              <a:t>13/06/2024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SQL PARA JEDIS - HEBER SALES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7EA03-1090-44BE-B940-DEABA7104D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1059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F69A3-5FF5-47CA-8970-4A6AA6FA4C52}" type="datetime1">
              <a:rPr lang="pt-BR" smtClean="0"/>
              <a:t>13/06/2024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SQL PARA JEDIS - HEBER SALES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A7EA03-1090-44BE-B940-DEABA7104D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5880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berSales/prompts-recipe-to-create-a-ebook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158F79E-1529-BEC4-8815-FFF14A24A452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191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F4C3080-8172-59EF-FAC6-D642F50AF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1314"/>
            <a:ext cx="9601200" cy="9601200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42422416-652C-6E93-0A57-4B5DAC7DC5EB}"/>
              </a:ext>
            </a:extLst>
          </p:cNvPr>
          <p:cNvSpPr/>
          <p:nvPr/>
        </p:nvSpPr>
        <p:spPr>
          <a:xfrm>
            <a:off x="0" y="2351314"/>
            <a:ext cx="9601200" cy="14369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Algerian" panose="04020705040A02060702" pitchFamily="82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73E31C-D477-B3F5-5646-01CED28C20B0}"/>
              </a:ext>
            </a:extLst>
          </p:cNvPr>
          <p:cNvSpPr txBox="1"/>
          <p:nvPr/>
        </p:nvSpPr>
        <p:spPr>
          <a:xfrm>
            <a:off x="2873830" y="994396"/>
            <a:ext cx="39025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0" dirty="0">
                <a:solidFill>
                  <a:srgbClr val="CCCCCC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Bernard MT Condensed" panose="02050806060905020404" pitchFamily="18" charset="0"/>
              </a:rPr>
              <a:t>O Guia Jedi : 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A1E03AE-2BFA-D9FD-893F-06F2FA356E65}"/>
              </a:ext>
            </a:extLst>
          </p:cNvPr>
          <p:cNvSpPr txBox="1"/>
          <p:nvPr/>
        </p:nvSpPr>
        <p:spPr>
          <a:xfrm>
            <a:off x="869496" y="2496623"/>
            <a:ext cx="81602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0" dirty="0">
                <a:solidFill>
                  <a:srgbClr val="CCCCCC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Bernard MT Condensed" panose="02050806060905020404" pitchFamily="18" charset="0"/>
              </a:rPr>
              <a:t>SQL para Análise de Dados 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6DEE9A6-3894-7554-ADC4-E1108B7AF49F}"/>
              </a:ext>
            </a:extLst>
          </p:cNvPr>
          <p:cNvSpPr/>
          <p:nvPr/>
        </p:nvSpPr>
        <p:spPr>
          <a:xfrm>
            <a:off x="2286001" y="11625944"/>
            <a:ext cx="4865914" cy="9688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Algerian" panose="04020705040A02060702" pitchFamily="82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B31851B-EA5A-E235-37B3-BA8BF425542B}"/>
              </a:ext>
            </a:extLst>
          </p:cNvPr>
          <p:cNvSpPr txBox="1"/>
          <p:nvPr/>
        </p:nvSpPr>
        <p:spPr>
          <a:xfrm>
            <a:off x="2998334" y="11625944"/>
            <a:ext cx="39025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0" dirty="0">
                <a:solidFill>
                  <a:srgbClr val="191041"/>
                </a:solidFill>
                <a:effectLst/>
                <a:latin typeface="Bernard MT Condensed" panose="02050806060905020404" pitchFamily="18" charset="0"/>
              </a:rPr>
              <a:t>Heber Sales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164470C-CA06-E1F9-9C75-214F25D2E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704" y="2984045"/>
            <a:ext cx="869496" cy="86949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44FF2D4-C280-3965-49BB-199E4714C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3004" y="2286002"/>
            <a:ext cx="869496" cy="86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95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7D986-483A-64C2-DA80-1FB001331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882" y="623296"/>
            <a:ext cx="7519381" cy="647539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Agregação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027874-0433-C8D8-BCCD-9B2B5C67B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882" y="1947650"/>
            <a:ext cx="7993118" cy="1230562"/>
          </a:xfrm>
        </p:spPr>
        <p:txBody>
          <a:bodyPr/>
          <a:lstStyle/>
          <a:p>
            <a:pPr marL="0" indent="0">
              <a:buNone/>
            </a:pPr>
            <a:r>
              <a:rPr lang="pt-BR" sz="2400" dirty="0"/>
              <a:t>Esse comando conta o número total de registros na tabela </a:t>
            </a:r>
          </a:p>
          <a:p>
            <a:pPr marL="0" indent="0">
              <a:buNone/>
            </a:pPr>
            <a:r>
              <a:rPr lang="pt-BR" sz="2400" b="1" dirty="0"/>
              <a:t>personagens </a:t>
            </a:r>
            <a:r>
              <a:rPr lang="pt-BR" sz="2400" dirty="0"/>
              <a:t>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B28E4BE-20F4-5257-C090-D3C5459904E3}"/>
              </a:ext>
            </a:extLst>
          </p:cNvPr>
          <p:cNvSpPr txBox="1">
            <a:spLocks/>
          </p:cNvSpPr>
          <p:nvPr/>
        </p:nvSpPr>
        <p:spPr>
          <a:xfrm>
            <a:off x="1150883" y="1291686"/>
            <a:ext cx="7993118" cy="647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Contando Registros</a:t>
            </a:r>
            <a:endParaRPr lang="pt-BR" sz="3200" b="1" i="1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8F4F91E-72CA-B02A-12F4-D4F2147C062B}"/>
              </a:ext>
            </a:extLst>
          </p:cNvPr>
          <p:cNvSpPr/>
          <p:nvPr/>
        </p:nvSpPr>
        <p:spPr>
          <a:xfrm flipV="1">
            <a:off x="1006882" y="0"/>
            <a:ext cx="144000" cy="1152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2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C5032E5-322A-1968-2EE4-D6C59DD27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8" y="2115054"/>
            <a:ext cx="952500" cy="952500"/>
          </a:xfrm>
          <a:prstGeom prst="rect">
            <a:avLst/>
          </a:prstGeom>
        </p:spPr>
      </p:pic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5D5EED6F-8D4C-1E51-BA61-C87F875F89FE}"/>
              </a:ext>
            </a:extLst>
          </p:cNvPr>
          <p:cNvSpPr txBox="1">
            <a:spLocks/>
          </p:cNvSpPr>
          <p:nvPr/>
        </p:nvSpPr>
        <p:spPr>
          <a:xfrm>
            <a:off x="1042197" y="6012703"/>
            <a:ext cx="7993118" cy="1230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0030" indent="-240030" algn="l" defTabSz="960120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02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027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4033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03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4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805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Esse comando retorna a soma de todos os poderes da Força dos personagens.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54D59F39-7DE6-1C0A-F0AE-7BF92D7072BC}"/>
              </a:ext>
            </a:extLst>
          </p:cNvPr>
          <p:cNvSpPr txBox="1">
            <a:spLocks/>
          </p:cNvSpPr>
          <p:nvPr/>
        </p:nvSpPr>
        <p:spPr>
          <a:xfrm>
            <a:off x="1006882" y="5285266"/>
            <a:ext cx="7993118" cy="647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Somando Valores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821386F4-3D19-E5BB-16D1-FC9BD8EE5A7C}"/>
              </a:ext>
            </a:extLst>
          </p:cNvPr>
          <p:cNvSpPr/>
          <p:nvPr/>
        </p:nvSpPr>
        <p:spPr>
          <a:xfrm flipV="1">
            <a:off x="862882" y="4631017"/>
            <a:ext cx="144000" cy="1152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2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FACDFAFD-89C0-34CC-31E7-7D963057C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1" y="249245"/>
            <a:ext cx="952500" cy="9525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D7C85AC-C002-2F4C-8167-FE026EA37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638" y="2378090"/>
            <a:ext cx="8153362" cy="338705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23AAE93-C831-2694-C3D1-636914D564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3698" y="6477267"/>
            <a:ext cx="7787487" cy="2741874"/>
          </a:xfrm>
          <a:prstGeom prst="rect">
            <a:avLst/>
          </a:prstGeom>
        </p:spPr>
      </p:pic>
      <p:sp>
        <p:nvSpPr>
          <p:cNvPr id="23" name="Espaço Reservado para Conteúdo 2">
            <a:extLst>
              <a:ext uri="{FF2B5EF4-FFF2-40B4-BE49-F238E27FC236}">
                <a16:creationId xmlns:a16="http://schemas.microsoft.com/office/drawing/2014/main" id="{BA5364A9-A8FE-AA55-A0CC-8B607FBE124E}"/>
              </a:ext>
            </a:extLst>
          </p:cNvPr>
          <p:cNvSpPr txBox="1">
            <a:spLocks/>
          </p:cNvSpPr>
          <p:nvPr/>
        </p:nvSpPr>
        <p:spPr>
          <a:xfrm>
            <a:off x="1006881" y="9588885"/>
            <a:ext cx="8137119" cy="55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0030" indent="-240030" algn="l" defTabSz="960120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02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027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4033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03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4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805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Aqui, calculamos a média das idades dos personagens.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98B5060A-15B6-F26D-E19A-3BCEB4EB72A0}"/>
              </a:ext>
            </a:extLst>
          </p:cNvPr>
          <p:cNvSpPr txBox="1">
            <a:spLocks/>
          </p:cNvSpPr>
          <p:nvPr/>
        </p:nvSpPr>
        <p:spPr>
          <a:xfrm>
            <a:off x="1006882" y="8843571"/>
            <a:ext cx="7993118" cy="647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Média de Valores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0A3DD408-48D7-A390-4461-78DB865913F3}"/>
              </a:ext>
            </a:extLst>
          </p:cNvPr>
          <p:cNvSpPr/>
          <p:nvPr/>
        </p:nvSpPr>
        <p:spPr>
          <a:xfrm flipV="1">
            <a:off x="862882" y="8189322"/>
            <a:ext cx="144000" cy="1152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2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B59092F6-9D5A-A6DE-E4C0-3E682D507A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9784" y="9884869"/>
            <a:ext cx="5941575" cy="3041333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3AACDB63-D14C-A672-5832-8DB5F2B9C4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8640" y="4241167"/>
            <a:ext cx="1800726" cy="1800726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C1566089-3D00-CA19-CC59-53F14C3990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458" y="11124135"/>
            <a:ext cx="1277741" cy="1277741"/>
          </a:xfrm>
          <a:prstGeom prst="rect">
            <a:avLst/>
          </a:prstGeom>
        </p:spPr>
      </p:pic>
      <p:sp>
        <p:nvSpPr>
          <p:cNvPr id="34" name="Espaço Reservado para Rodapé 33">
            <a:extLst>
              <a:ext uri="{FF2B5EF4-FFF2-40B4-BE49-F238E27FC236}">
                <a16:creationId xmlns:a16="http://schemas.microsoft.com/office/drawing/2014/main" id="{51335CF3-FE90-BC06-5E93-4B90360A1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80397" y="12334525"/>
            <a:ext cx="3240405" cy="681567"/>
          </a:xfrm>
        </p:spPr>
        <p:txBody>
          <a:bodyPr/>
          <a:lstStyle/>
          <a:p>
            <a:r>
              <a:rPr lang="pt-BR" dirty="0"/>
              <a:t>SQL PARA JEDIS - HEBER SALES</a:t>
            </a:r>
          </a:p>
        </p:txBody>
      </p:sp>
      <p:sp>
        <p:nvSpPr>
          <p:cNvPr id="35" name="Espaço Reservado para Número de Slide 34">
            <a:extLst>
              <a:ext uri="{FF2B5EF4-FFF2-40B4-BE49-F238E27FC236}">
                <a16:creationId xmlns:a16="http://schemas.microsoft.com/office/drawing/2014/main" id="{033EB83F-E2A9-AF6F-0F67-10B4B8F27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7EA03-1090-44BE-B940-DEABA7104DA5}" type="slidenum">
              <a:rPr lang="pt-BR" smtClean="0"/>
              <a:t>10</a:t>
            </a:fld>
            <a:endParaRPr lang="pt-BR"/>
          </a:p>
        </p:txBody>
      </p:sp>
      <p:pic>
        <p:nvPicPr>
          <p:cNvPr id="36" name="Picture 4" descr="Download free photo of Lightsaber,star wars,jedi,george lucas,science  fiction - from needpix.com">
            <a:extLst>
              <a:ext uri="{FF2B5EF4-FFF2-40B4-BE49-F238E27FC236}">
                <a16:creationId xmlns:a16="http://schemas.microsoft.com/office/drawing/2014/main" id="{26A8595E-8071-B0D4-1635-8A5646AFF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391972" y="7858355"/>
            <a:ext cx="4418956" cy="220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459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7D986-483A-64C2-DA80-1FB001331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027874-0433-C8D8-BCCD-9B2B5C67B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F6874A4-4432-359D-1C46-63635F54E375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CBA12672-D6EE-A01E-2A9D-41B30EA545F0}"/>
              </a:ext>
            </a:extLst>
          </p:cNvPr>
          <p:cNvSpPr txBox="1">
            <a:spLocks/>
          </p:cNvSpPr>
          <p:nvPr/>
        </p:nvSpPr>
        <p:spPr>
          <a:xfrm>
            <a:off x="660082" y="6672923"/>
            <a:ext cx="8281035" cy="15923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1300" dirty="0">
                <a:solidFill>
                  <a:schemeClr val="bg1"/>
                </a:solidFill>
                <a:latin typeface="Impact" panose="020B0806030902050204" pitchFamily="34" charset="0"/>
              </a:rPr>
              <a:t>Junção de Tabelas</a:t>
            </a:r>
            <a:endParaRPr lang="pt-BR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788795A-CE56-8FD4-1F2C-FBAE943852E1}"/>
              </a:ext>
            </a:extLst>
          </p:cNvPr>
          <p:cNvSpPr txBox="1">
            <a:spLocks/>
          </p:cNvSpPr>
          <p:nvPr/>
        </p:nvSpPr>
        <p:spPr>
          <a:xfrm>
            <a:off x="1040525" y="2445198"/>
            <a:ext cx="7017724" cy="4227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400" dirty="0">
                <a:ln>
                  <a:solidFill>
                    <a:schemeClr val="bg1"/>
                  </a:solidFill>
                </a:ln>
                <a:solidFill>
                  <a:schemeClr val="accent1"/>
                </a:solidFill>
                <a:latin typeface="Impact" panose="020B0806030902050204" pitchFamily="34" charset="0"/>
              </a:rPr>
              <a:t>05</a:t>
            </a:r>
            <a:endParaRPr lang="pt-BR" sz="4000" dirty="0">
              <a:ln>
                <a:solidFill>
                  <a:schemeClr val="bg1"/>
                </a:solidFill>
              </a:ln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051C710-57A0-D83E-89BB-942DD08A2B07}"/>
              </a:ext>
            </a:extLst>
          </p:cNvPr>
          <p:cNvSpPr/>
          <p:nvPr/>
        </p:nvSpPr>
        <p:spPr>
          <a:xfrm>
            <a:off x="660082" y="8265240"/>
            <a:ext cx="8281035" cy="171311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2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C78E3F8-9E56-787A-598B-949FF7A158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07" b="21197"/>
          <a:stretch/>
        </p:blipFill>
        <p:spPr>
          <a:xfrm>
            <a:off x="-1" y="8436551"/>
            <a:ext cx="9601200" cy="112294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9AC9979-09AD-F996-6299-18C7BA5254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107" b="21197"/>
          <a:stretch/>
        </p:blipFill>
        <p:spPr>
          <a:xfrm>
            <a:off x="0" y="8436551"/>
            <a:ext cx="9601200" cy="1122947"/>
          </a:xfrm>
          <a:prstGeom prst="rect">
            <a:avLst/>
          </a:prstGeom>
        </p:spPr>
      </p:pic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9D894BB2-DEF6-76D4-9029-9F0CE963E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SQL PARA JEDIS - HEBER SALES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F846D641-BF3F-1E2F-A60C-37BF983BD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7EA03-1090-44BE-B940-DEABA7104DA5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648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7D986-483A-64C2-DA80-1FB001331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882" y="623296"/>
            <a:ext cx="7519381" cy="647539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Junção de Tabelas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027874-0433-C8D8-BCCD-9B2B5C67B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883" y="2140537"/>
            <a:ext cx="7993118" cy="1230562"/>
          </a:xfrm>
        </p:spPr>
        <p:txBody>
          <a:bodyPr/>
          <a:lstStyle/>
          <a:p>
            <a:pPr marL="0" indent="0">
              <a:buNone/>
            </a:pPr>
            <a:r>
              <a:rPr lang="pt-BR" sz="2400" dirty="0"/>
              <a:t>Esse comando une a tabela </a:t>
            </a:r>
            <a:r>
              <a:rPr lang="pt-BR" sz="2400" b="1" dirty="0"/>
              <a:t>personagens</a:t>
            </a:r>
            <a:r>
              <a:rPr lang="pt-BR" sz="2400" dirty="0"/>
              <a:t> com a tabela </a:t>
            </a:r>
            <a:r>
              <a:rPr lang="pt-BR" sz="2400" b="1" dirty="0"/>
              <a:t>filmes</a:t>
            </a:r>
            <a:r>
              <a:rPr lang="pt-BR" sz="2400" dirty="0"/>
              <a:t> com base no </a:t>
            </a:r>
            <a:r>
              <a:rPr lang="pt-BR" sz="2400" b="1" i="1" dirty="0" err="1"/>
              <a:t>filme_id</a:t>
            </a:r>
            <a:r>
              <a:rPr lang="pt-BR" sz="2400" dirty="0"/>
              <a:t>, retornando os nomes dos personagens e os filmes em que aparecem.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B28E4BE-20F4-5257-C090-D3C5459904E3}"/>
              </a:ext>
            </a:extLst>
          </p:cNvPr>
          <p:cNvSpPr txBox="1">
            <a:spLocks/>
          </p:cNvSpPr>
          <p:nvPr/>
        </p:nvSpPr>
        <p:spPr>
          <a:xfrm>
            <a:off x="1150883" y="1291686"/>
            <a:ext cx="7993118" cy="647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INNER JOIN</a:t>
            </a:r>
            <a:endParaRPr lang="pt-BR" sz="3200" b="1" i="1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8F4F91E-72CA-B02A-12F4-D4F2147C062B}"/>
              </a:ext>
            </a:extLst>
          </p:cNvPr>
          <p:cNvSpPr/>
          <p:nvPr/>
        </p:nvSpPr>
        <p:spPr>
          <a:xfrm flipV="1">
            <a:off x="1006882" y="0"/>
            <a:ext cx="144000" cy="1152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2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C5032E5-322A-1968-2EE4-D6C59DD27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8" y="2115054"/>
            <a:ext cx="952500" cy="952500"/>
          </a:xfrm>
          <a:prstGeom prst="rect">
            <a:avLst/>
          </a:prstGeom>
        </p:spPr>
      </p:pic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5D5EED6F-8D4C-1E51-BA61-C87F875F89FE}"/>
              </a:ext>
            </a:extLst>
          </p:cNvPr>
          <p:cNvSpPr txBox="1">
            <a:spLocks/>
          </p:cNvSpPr>
          <p:nvPr/>
        </p:nvSpPr>
        <p:spPr>
          <a:xfrm>
            <a:off x="1078709" y="7841105"/>
            <a:ext cx="7993118" cy="1230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0030" indent="-240030" algn="l" defTabSz="960120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02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027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4033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03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4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805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Aqui, todos os personagens são retornados, junto com seus filmes, se existirem.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54D59F39-7DE6-1C0A-F0AE-7BF92D7072BC}"/>
              </a:ext>
            </a:extLst>
          </p:cNvPr>
          <p:cNvSpPr txBox="1">
            <a:spLocks/>
          </p:cNvSpPr>
          <p:nvPr/>
        </p:nvSpPr>
        <p:spPr>
          <a:xfrm>
            <a:off x="1078708" y="6750611"/>
            <a:ext cx="7993118" cy="647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LEFT JOIN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821386F4-3D19-E5BB-16D1-FC9BD8EE5A7C}"/>
              </a:ext>
            </a:extLst>
          </p:cNvPr>
          <p:cNvSpPr/>
          <p:nvPr/>
        </p:nvSpPr>
        <p:spPr>
          <a:xfrm flipV="1">
            <a:off x="951560" y="6770836"/>
            <a:ext cx="144000" cy="1152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2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FACDFAFD-89C0-34CC-31E7-7D963057C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3992" y="6697166"/>
            <a:ext cx="952500" cy="9525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C87AE4F-BBA1-6BB9-F0A3-B94BBBDA7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08" y="11406665"/>
            <a:ext cx="1152000" cy="11520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29D266F-F73B-713D-C9DB-E60F96C41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1424" y="8456387"/>
            <a:ext cx="7579298" cy="3879640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BBDA8EE8-E42E-B804-9D89-3731795D1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0708" y="3004128"/>
            <a:ext cx="7020582" cy="3593649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742B03F5-8F91-C780-E2A2-012B215C78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1006" y="289415"/>
            <a:ext cx="1548292" cy="1548292"/>
          </a:xfrm>
          <a:prstGeom prst="rect">
            <a:avLst/>
          </a:prstGeom>
        </p:spPr>
      </p:pic>
      <p:sp>
        <p:nvSpPr>
          <p:cNvPr id="25" name="Espaço Reservado para Rodapé 24">
            <a:extLst>
              <a:ext uri="{FF2B5EF4-FFF2-40B4-BE49-F238E27FC236}">
                <a16:creationId xmlns:a16="http://schemas.microsoft.com/office/drawing/2014/main" id="{EFDA2BE9-1EC2-7876-18AB-35CF9AA1B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SQL PARA JEDIS - HEBER SALES</a:t>
            </a:r>
          </a:p>
        </p:txBody>
      </p:sp>
      <p:sp>
        <p:nvSpPr>
          <p:cNvPr id="26" name="Espaço Reservado para Número de Slide 25">
            <a:extLst>
              <a:ext uri="{FF2B5EF4-FFF2-40B4-BE49-F238E27FC236}">
                <a16:creationId xmlns:a16="http://schemas.microsoft.com/office/drawing/2014/main" id="{E76B3CB4-302E-3133-5893-F326DE458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7EA03-1090-44BE-B940-DEABA7104DA5}" type="slidenum">
              <a:rPr lang="pt-BR" smtClean="0"/>
              <a:t>12</a:t>
            </a:fld>
            <a:endParaRPr lang="pt-BR"/>
          </a:p>
        </p:txBody>
      </p:sp>
      <p:pic>
        <p:nvPicPr>
          <p:cNvPr id="27" name="Picture 4" descr="Download free photo of Lightsaber,star wars,jedi,george lucas,science  fiction - from needpix.com">
            <a:extLst>
              <a:ext uri="{FF2B5EF4-FFF2-40B4-BE49-F238E27FC236}">
                <a16:creationId xmlns:a16="http://schemas.microsoft.com/office/drawing/2014/main" id="{F3560AAC-3F1F-0789-855A-F59F027B6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65" y="4687895"/>
            <a:ext cx="7639526" cy="381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414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7D986-483A-64C2-DA80-1FB001331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027874-0433-C8D8-BCCD-9B2B5C67B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F6874A4-4432-359D-1C46-63635F54E375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CBA12672-D6EE-A01E-2A9D-41B30EA545F0}"/>
              </a:ext>
            </a:extLst>
          </p:cNvPr>
          <p:cNvSpPr txBox="1">
            <a:spLocks/>
          </p:cNvSpPr>
          <p:nvPr/>
        </p:nvSpPr>
        <p:spPr>
          <a:xfrm>
            <a:off x="660082" y="6672923"/>
            <a:ext cx="8281035" cy="15923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8800" dirty="0" err="1">
                <a:solidFill>
                  <a:schemeClr val="bg1"/>
                </a:solidFill>
                <a:latin typeface="Impact" panose="020B0806030902050204" pitchFamily="34" charset="0"/>
              </a:rPr>
              <a:t>Subconsultas</a:t>
            </a:r>
            <a:endParaRPr lang="pt-BR" sz="3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788795A-CE56-8FD4-1F2C-FBAE943852E1}"/>
              </a:ext>
            </a:extLst>
          </p:cNvPr>
          <p:cNvSpPr txBox="1">
            <a:spLocks/>
          </p:cNvSpPr>
          <p:nvPr/>
        </p:nvSpPr>
        <p:spPr>
          <a:xfrm>
            <a:off x="1040525" y="2445198"/>
            <a:ext cx="7017724" cy="4227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400" dirty="0">
                <a:ln>
                  <a:solidFill>
                    <a:schemeClr val="bg1"/>
                  </a:solidFill>
                </a:ln>
                <a:solidFill>
                  <a:schemeClr val="accent1"/>
                </a:solidFill>
                <a:latin typeface="Impact" panose="020B0806030902050204" pitchFamily="34" charset="0"/>
              </a:rPr>
              <a:t>06</a:t>
            </a:r>
            <a:endParaRPr lang="pt-BR" sz="4000" dirty="0">
              <a:ln>
                <a:solidFill>
                  <a:schemeClr val="bg1"/>
                </a:solidFill>
              </a:ln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051C710-57A0-D83E-89BB-942DD08A2B07}"/>
              </a:ext>
            </a:extLst>
          </p:cNvPr>
          <p:cNvSpPr/>
          <p:nvPr/>
        </p:nvSpPr>
        <p:spPr>
          <a:xfrm>
            <a:off x="660082" y="8265240"/>
            <a:ext cx="8281035" cy="171311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2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0155C2F-C353-6062-902E-51244F2E3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SQL PARA JEDIS - HEBER SALES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0117137-30D2-C578-F7F4-FA3AE714A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7EA03-1090-44BE-B940-DEABA7104DA5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7312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7D986-483A-64C2-DA80-1FB001331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882" y="623296"/>
            <a:ext cx="7519381" cy="647539"/>
          </a:xfrm>
        </p:spPr>
        <p:txBody>
          <a:bodyPr>
            <a:normAutofit/>
          </a:bodyPr>
          <a:lstStyle/>
          <a:p>
            <a:r>
              <a:rPr lang="pt-BR" sz="4000" dirty="0" err="1">
                <a:latin typeface="Impact" panose="020B0806030902050204" pitchFamily="34" charset="0"/>
              </a:rPr>
              <a:t>Subconsultas</a:t>
            </a:r>
            <a:endParaRPr lang="pt-BR" sz="4000" dirty="0">
              <a:latin typeface="Impact" panose="020B080603090205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027874-0433-C8D8-BCCD-9B2B5C67B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883" y="2140537"/>
            <a:ext cx="7993118" cy="1230562"/>
          </a:xfrm>
        </p:spPr>
        <p:txBody>
          <a:bodyPr/>
          <a:lstStyle/>
          <a:p>
            <a:pPr marL="0" indent="0">
              <a:buNone/>
            </a:pPr>
            <a:r>
              <a:rPr lang="pt-BR" sz="2400" dirty="0"/>
              <a:t>Esse comando retorna os personagens cujo poder da Força é maior que a média dos poderes.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B28E4BE-20F4-5257-C090-D3C5459904E3}"/>
              </a:ext>
            </a:extLst>
          </p:cNvPr>
          <p:cNvSpPr txBox="1">
            <a:spLocks/>
          </p:cNvSpPr>
          <p:nvPr/>
        </p:nvSpPr>
        <p:spPr>
          <a:xfrm>
            <a:off x="1150883" y="1291686"/>
            <a:ext cx="7993118" cy="647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 err="1"/>
              <a:t>Subconsulta</a:t>
            </a:r>
            <a:r>
              <a:rPr lang="pt-BR" sz="3200" b="1" dirty="0"/>
              <a:t> em </a:t>
            </a:r>
            <a:r>
              <a:rPr lang="pt-BR" sz="3200" b="1" i="1" dirty="0"/>
              <a:t>SELECT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8F4F91E-72CA-B02A-12F4-D4F2147C062B}"/>
              </a:ext>
            </a:extLst>
          </p:cNvPr>
          <p:cNvSpPr/>
          <p:nvPr/>
        </p:nvSpPr>
        <p:spPr>
          <a:xfrm flipV="1">
            <a:off x="1006882" y="0"/>
            <a:ext cx="144000" cy="1152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2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C5032E5-322A-1968-2EE4-D6C59DD27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8" y="2115054"/>
            <a:ext cx="952500" cy="952500"/>
          </a:xfrm>
          <a:prstGeom prst="rect">
            <a:avLst/>
          </a:prstGeom>
        </p:spPr>
      </p:pic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5D5EED6F-8D4C-1E51-BA61-C87F875F89FE}"/>
              </a:ext>
            </a:extLst>
          </p:cNvPr>
          <p:cNvSpPr txBox="1">
            <a:spLocks/>
          </p:cNvSpPr>
          <p:nvPr/>
        </p:nvSpPr>
        <p:spPr>
          <a:xfrm>
            <a:off x="1078709" y="7841105"/>
            <a:ext cx="7993118" cy="1230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0030" indent="-240030" algn="l" defTabSz="960120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02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027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4033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03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4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805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Aqui, contamos o número de personagens por planeta usando uma </a:t>
            </a:r>
            <a:r>
              <a:rPr lang="pt-BR" sz="2400" dirty="0" err="1"/>
              <a:t>subconsulta</a:t>
            </a:r>
            <a:r>
              <a:rPr lang="pt-BR" sz="2400" dirty="0"/>
              <a:t>.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54D59F39-7DE6-1C0A-F0AE-7BF92D7072BC}"/>
              </a:ext>
            </a:extLst>
          </p:cNvPr>
          <p:cNvSpPr txBox="1">
            <a:spLocks/>
          </p:cNvSpPr>
          <p:nvPr/>
        </p:nvSpPr>
        <p:spPr>
          <a:xfrm>
            <a:off x="1078708" y="6699296"/>
            <a:ext cx="7993118" cy="647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 err="1"/>
              <a:t>Subconsulta</a:t>
            </a:r>
            <a:r>
              <a:rPr lang="pt-BR" sz="3200" b="1" dirty="0"/>
              <a:t> em </a:t>
            </a:r>
            <a:r>
              <a:rPr lang="pt-BR" sz="3200" b="1" i="1" dirty="0"/>
              <a:t>FROM</a:t>
            </a:r>
            <a:endParaRPr lang="pt-BR" sz="3200" b="1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821386F4-3D19-E5BB-16D1-FC9BD8EE5A7C}"/>
              </a:ext>
            </a:extLst>
          </p:cNvPr>
          <p:cNvSpPr/>
          <p:nvPr/>
        </p:nvSpPr>
        <p:spPr>
          <a:xfrm flipV="1">
            <a:off x="934708" y="6045047"/>
            <a:ext cx="144000" cy="1152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2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FACDFAFD-89C0-34CC-31E7-7D963057C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3992" y="6697166"/>
            <a:ext cx="952500" cy="9525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4056738-8A37-3624-5777-D92AA2709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02280"/>
            <a:ext cx="9601200" cy="330294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801964B-36CD-15E6-F157-4C580DE27E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6512" y="8456386"/>
            <a:ext cx="9601200" cy="401361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F1E75F7D-A351-4A44-B77C-B178B7CAF4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3326" y="384568"/>
            <a:ext cx="1473381" cy="147338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853E1C4-2AD6-677A-0EDB-BCD92DD9D0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017" y="11574137"/>
            <a:ext cx="895865" cy="895865"/>
          </a:xfrm>
          <a:prstGeom prst="rect">
            <a:avLst/>
          </a:prstGeom>
        </p:spPr>
      </p:pic>
      <p:sp>
        <p:nvSpPr>
          <p:cNvPr id="21" name="Espaço Reservado para Rodapé 20">
            <a:extLst>
              <a:ext uri="{FF2B5EF4-FFF2-40B4-BE49-F238E27FC236}">
                <a16:creationId xmlns:a16="http://schemas.microsoft.com/office/drawing/2014/main" id="{FBBFA54A-1A3F-C893-8ADF-164FE977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80397" y="12016100"/>
            <a:ext cx="3240405" cy="681567"/>
          </a:xfrm>
        </p:spPr>
        <p:txBody>
          <a:bodyPr/>
          <a:lstStyle/>
          <a:p>
            <a:r>
              <a:rPr lang="pt-BR" dirty="0"/>
              <a:t>SQL PARA JEDIS - HEBER SALES</a:t>
            </a:r>
          </a:p>
        </p:txBody>
      </p:sp>
      <p:sp>
        <p:nvSpPr>
          <p:cNvPr id="22" name="Espaço Reservado para Número de Slide 21">
            <a:extLst>
              <a:ext uri="{FF2B5EF4-FFF2-40B4-BE49-F238E27FC236}">
                <a16:creationId xmlns:a16="http://schemas.microsoft.com/office/drawing/2014/main" id="{1D2CB5A2-F621-F730-0F5F-AFA0DE0D7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7EA03-1090-44BE-B940-DEABA7104DA5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1376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7D986-483A-64C2-DA80-1FB001331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027874-0433-C8D8-BCCD-9B2B5C67B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F6874A4-4432-359D-1C46-63635F54E375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CBA12672-D6EE-A01E-2A9D-41B30EA545F0}"/>
              </a:ext>
            </a:extLst>
          </p:cNvPr>
          <p:cNvSpPr txBox="1">
            <a:spLocks/>
          </p:cNvSpPr>
          <p:nvPr/>
        </p:nvSpPr>
        <p:spPr>
          <a:xfrm>
            <a:off x="660082" y="6672923"/>
            <a:ext cx="8281035" cy="15923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1300" dirty="0">
                <a:solidFill>
                  <a:schemeClr val="bg1"/>
                </a:solidFill>
                <a:latin typeface="Impact" panose="020B0806030902050204" pitchFamily="34" charset="0"/>
              </a:rPr>
              <a:t>Manipulação de Dados</a:t>
            </a:r>
            <a:endParaRPr lang="pt-BR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788795A-CE56-8FD4-1F2C-FBAE943852E1}"/>
              </a:ext>
            </a:extLst>
          </p:cNvPr>
          <p:cNvSpPr txBox="1">
            <a:spLocks/>
          </p:cNvSpPr>
          <p:nvPr/>
        </p:nvSpPr>
        <p:spPr>
          <a:xfrm>
            <a:off x="1040525" y="2445198"/>
            <a:ext cx="7017724" cy="4227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400" dirty="0">
                <a:ln>
                  <a:solidFill>
                    <a:schemeClr val="bg1"/>
                  </a:solidFill>
                </a:ln>
                <a:solidFill>
                  <a:schemeClr val="accent1"/>
                </a:solidFill>
                <a:latin typeface="Impact" panose="020B0806030902050204" pitchFamily="34" charset="0"/>
              </a:rPr>
              <a:t>07</a:t>
            </a:r>
            <a:endParaRPr lang="pt-BR" sz="4000" dirty="0">
              <a:ln>
                <a:solidFill>
                  <a:schemeClr val="bg1"/>
                </a:solidFill>
              </a:ln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051C710-57A0-D83E-89BB-942DD08A2B07}"/>
              </a:ext>
            </a:extLst>
          </p:cNvPr>
          <p:cNvSpPr/>
          <p:nvPr/>
        </p:nvSpPr>
        <p:spPr>
          <a:xfrm>
            <a:off x="660082" y="8265240"/>
            <a:ext cx="8281035" cy="171311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2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4D7DB4A-DC1B-FE42-0743-389B66DAF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SQL PARA JEDIS - HEBER SALES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B207F83-0B5F-6012-5FCA-92F3B46E0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7EA03-1090-44BE-B940-DEABA7104DA5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447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68F4F91E-72CA-B02A-12F4-D4F2147C062B}"/>
              </a:ext>
            </a:extLst>
          </p:cNvPr>
          <p:cNvSpPr/>
          <p:nvPr/>
        </p:nvSpPr>
        <p:spPr>
          <a:xfrm flipV="1">
            <a:off x="1006882" y="0"/>
            <a:ext cx="144000" cy="1152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2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C5032E5-322A-1968-2EE4-D6C59DD27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8" y="2115054"/>
            <a:ext cx="952500" cy="952500"/>
          </a:xfrm>
          <a:prstGeom prst="rect">
            <a:avLst/>
          </a:prstGeom>
        </p:spPr>
      </p:pic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5D5EED6F-8D4C-1E51-BA61-C87F875F89FE}"/>
              </a:ext>
            </a:extLst>
          </p:cNvPr>
          <p:cNvSpPr txBox="1">
            <a:spLocks/>
          </p:cNvSpPr>
          <p:nvPr/>
        </p:nvSpPr>
        <p:spPr>
          <a:xfrm>
            <a:off x="1042197" y="6012703"/>
            <a:ext cx="7993118" cy="1230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0030" indent="-240030" algn="l" defTabSz="960120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02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027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4033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03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4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805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Esse comando atualiza o poder da Força do personagem </a:t>
            </a:r>
            <a:r>
              <a:rPr lang="pt-BR" sz="2400" i="1" dirty="0"/>
              <a:t>Luke Skywalker</a:t>
            </a:r>
            <a:r>
              <a:rPr lang="pt-BR" sz="2400" dirty="0"/>
              <a:t> para 9000.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54D59F39-7DE6-1C0A-F0AE-7BF92D7072BC}"/>
              </a:ext>
            </a:extLst>
          </p:cNvPr>
          <p:cNvSpPr txBox="1">
            <a:spLocks/>
          </p:cNvSpPr>
          <p:nvPr/>
        </p:nvSpPr>
        <p:spPr>
          <a:xfrm>
            <a:off x="1006882" y="5285266"/>
            <a:ext cx="7993118" cy="647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Atualizando Dados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821386F4-3D19-E5BB-16D1-FC9BD8EE5A7C}"/>
              </a:ext>
            </a:extLst>
          </p:cNvPr>
          <p:cNvSpPr/>
          <p:nvPr/>
        </p:nvSpPr>
        <p:spPr>
          <a:xfrm flipV="1">
            <a:off x="862882" y="4631017"/>
            <a:ext cx="144000" cy="1152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2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Espaço Reservado para Conteúdo 2">
            <a:extLst>
              <a:ext uri="{FF2B5EF4-FFF2-40B4-BE49-F238E27FC236}">
                <a16:creationId xmlns:a16="http://schemas.microsoft.com/office/drawing/2014/main" id="{BA5364A9-A8FE-AA55-A0CC-8B607FBE124E}"/>
              </a:ext>
            </a:extLst>
          </p:cNvPr>
          <p:cNvSpPr txBox="1">
            <a:spLocks/>
          </p:cNvSpPr>
          <p:nvPr/>
        </p:nvSpPr>
        <p:spPr>
          <a:xfrm>
            <a:off x="1006881" y="9588885"/>
            <a:ext cx="8137119" cy="55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0030" indent="-240030" algn="l" defTabSz="960120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02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027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4033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03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4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805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Esse comando remove o registro do personagem </a:t>
            </a:r>
            <a:r>
              <a:rPr lang="pt-BR" sz="2400" dirty="0" err="1"/>
              <a:t>Jar</a:t>
            </a:r>
            <a:r>
              <a:rPr lang="pt-BR" sz="2400" dirty="0"/>
              <a:t> </a:t>
            </a:r>
            <a:r>
              <a:rPr lang="pt-BR" sz="2400" dirty="0" err="1"/>
              <a:t>Jar</a:t>
            </a:r>
            <a:r>
              <a:rPr lang="pt-BR" sz="2400" dirty="0"/>
              <a:t> </a:t>
            </a:r>
            <a:r>
              <a:rPr lang="pt-BR" sz="2400" dirty="0" err="1"/>
              <a:t>Binks</a:t>
            </a:r>
            <a:r>
              <a:rPr lang="pt-BR" sz="2400" dirty="0"/>
              <a:t>.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98B5060A-15B6-F26D-E19A-3BCEB4EB72A0}"/>
              </a:ext>
            </a:extLst>
          </p:cNvPr>
          <p:cNvSpPr txBox="1">
            <a:spLocks/>
          </p:cNvSpPr>
          <p:nvPr/>
        </p:nvSpPr>
        <p:spPr>
          <a:xfrm>
            <a:off x="1006882" y="8843571"/>
            <a:ext cx="7993118" cy="647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Deletando Dados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0A3DD408-48D7-A390-4461-78DB865913F3}"/>
              </a:ext>
            </a:extLst>
          </p:cNvPr>
          <p:cNvSpPr/>
          <p:nvPr/>
        </p:nvSpPr>
        <p:spPr>
          <a:xfrm flipV="1">
            <a:off x="862882" y="8189322"/>
            <a:ext cx="144000" cy="1152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2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282A311-813C-D8A0-D2CC-0AE2B3FA0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1414" y="2747804"/>
            <a:ext cx="6986337" cy="281826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3065FE1-9776-B091-056C-04DBB15FC5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7515" y="6631152"/>
            <a:ext cx="6457487" cy="2859959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9A805366-E7F8-7CAA-F811-0CF483F0C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882" y="623296"/>
            <a:ext cx="7519381" cy="647539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Manipulação de Dados</a:t>
            </a:r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CDDBC299-094C-3E62-9C7D-3AD787806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883" y="2140537"/>
            <a:ext cx="7993118" cy="1230562"/>
          </a:xfrm>
        </p:spPr>
        <p:txBody>
          <a:bodyPr/>
          <a:lstStyle/>
          <a:p>
            <a:pPr marL="0" indent="0">
              <a:buNone/>
            </a:pPr>
            <a:r>
              <a:rPr lang="pt-BR" sz="2400" dirty="0"/>
              <a:t>Esse comando insere um novo registro na tabela </a:t>
            </a:r>
            <a:r>
              <a:rPr lang="pt-BR" sz="2400" b="1" dirty="0"/>
              <a:t>personagens</a:t>
            </a:r>
            <a:r>
              <a:rPr lang="pt-BR" sz="2400" dirty="0"/>
              <a:t>.</a:t>
            </a: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176DFBF2-E1E7-0C31-790E-F126132AE7E7}"/>
              </a:ext>
            </a:extLst>
          </p:cNvPr>
          <p:cNvSpPr txBox="1">
            <a:spLocks/>
          </p:cNvSpPr>
          <p:nvPr/>
        </p:nvSpPr>
        <p:spPr>
          <a:xfrm>
            <a:off x="1150883" y="1291686"/>
            <a:ext cx="7993118" cy="647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i="1" dirty="0"/>
              <a:t>Inserindo Dados</a:t>
            </a: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8D876F55-0EFD-114A-87C0-17523E4DD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8189" y="9962882"/>
            <a:ext cx="5833312" cy="2886275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DA64B09E-0628-1297-D67A-CEBF088F25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3544" y="623296"/>
            <a:ext cx="1581458" cy="1581458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CA7DC63A-C1BD-6082-8005-821965575D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845" y="10655738"/>
            <a:ext cx="1815689" cy="1815689"/>
          </a:xfrm>
          <a:prstGeom prst="rect">
            <a:avLst/>
          </a:prstGeom>
        </p:spPr>
      </p:pic>
      <p:sp>
        <p:nvSpPr>
          <p:cNvPr id="36" name="Espaço Reservado para Número de Slide 35">
            <a:extLst>
              <a:ext uri="{FF2B5EF4-FFF2-40B4-BE49-F238E27FC236}">
                <a16:creationId xmlns:a16="http://schemas.microsoft.com/office/drawing/2014/main" id="{359287A7-8ABB-FF94-7FC8-7D2CDCFDE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7EA03-1090-44BE-B940-DEABA7104DA5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1177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7D986-483A-64C2-DA80-1FB001331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027874-0433-C8D8-BCCD-9B2B5C67B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F6874A4-4432-359D-1C46-63635F54E375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CBA12672-D6EE-A01E-2A9D-41B30EA545F0}"/>
              </a:ext>
            </a:extLst>
          </p:cNvPr>
          <p:cNvSpPr txBox="1">
            <a:spLocks/>
          </p:cNvSpPr>
          <p:nvPr/>
        </p:nvSpPr>
        <p:spPr>
          <a:xfrm>
            <a:off x="660082" y="1480658"/>
            <a:ext cx="8281035" cy="15923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>
                <a:solidFill>
                  <a:schemeClr val="bg1"/>
                </a:solidFill>
                <a:latin typeface="Impact" panose="020B0806030902050204" pitchFamily="34" charset="0"/>
              </a:rPr>
              <a:t>OBRIGADO POR LER ATÉ AQUI!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051C710-57A0-D83E-89BB-942DD08A2B07}"/>
              </a:ext>
            </a:extLst>
          </p:cNvPr>
          <p:cNvSpPr/>
          <p:nvPr/>
        </p:nvSpPr>
        <p:spPr>
          <a:xfrm>
            <a:off x="660082" y="3072975"/>
            <a:ext cx="8281035" cy="171311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2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4D7DB4A-DC1B-FE42-0743-389B66DAF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SQL PARA JEDIS - HEBER SALES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B207F83-0B5F-6012-5FCA-92F3B46E0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7EA03-1090-44BE-B940-DEABA7104DA5}" type="slidenum">
              <a:rPr lang="pt-BR" smtClean="0"/>
              <a:t>17</a:t>
            </a:fld>
            <a:endParaRPr lang="pt-BR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30CEFF7C-B6D2-7CCE-11A5-68AFEC091927}"/>
              </a:ext>
            </a:extLst>
          </p:cNvPr>
          <p:cNvSpPr txBox="1">
            <a:spLocks/>
          </p:cNvSpPr>
          <p:nvPr/>
        </p:nvSpPr>
        <p:spPr>
          <a:xfrm>
            <a:off x="491640" y="8771409"/>
            <a:ext cx="8281035" cy="15923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t-BR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0012B31-B5C7-996E-FFA2-7AC7F5DDC095}"/>
              </a:ext>
            </a:extLst>
          </p:cNvPr>
          <p:cNvSpPr/>
          <p:nvPr/>
        </p:nvSpPr>
        <p:spPr>
          <a:xfrm>
            <a:off x="1200147" y="8365572"/>
            <a:ext cx="7200901" cy="12552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https://github.com/HeberSales/prompts-recipe-to-create-a-ebook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73FD72B7-232D-4F1E-7F28-9AFE9521DE24}"/>
              </a:ext>
            </a:extLst>
          </p:cNvPr>
          <p:cNvSpPr txBox="1">
            <a:spLocks/>
          </p:cNvSpPr>
          <p:nvPr/>
        </p:nvSpPr>
        <p:spPr>
          <a:xfrm>
            <a:off x="660082" y="3952060"/>
            <a:ext cx="8569495" cy="2137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0030" indent="-240030" algn="l" defTabSz="960120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02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027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4033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03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4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805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bg1"/>
                </a:solidFill>
              </a:rPr>
              <a:t>Esse Ebook foi gerado por IA, e diagramado por humano.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bg1"/>
                </a:solidFill>
              </a:rPr>
              <a:t>Com intuito de treinar utilização de </a:t>
            </a:r>
            <a:r>
              <a:rPr lang="pt-BR" sz="2400" dirty="0" err="1">
                <a:solidFill>
                  <a:schemeClr val="bg1"/>
                </a:solidFill>
              </a:rPr>
              <a:t>promps</a:t>
            </a:r>
            <a:r>
              <a:rPr lang="pt-BR" sz="2400" dirty="0">
                <a:solidFill>
                  <a:schemeClr val="bg1"/>
                </a:solidFill>
              </a:rPr>
              <a:t> de comando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pt-BR" sz="2400" dirty="0">
              <a:solidFill>
                <a:schemeClr val="bg1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bg1"/>
                </a:solidFill>
              </a:rPr>
              <a:t>O passo a passo se encontra em meu </a:t>
            </a:r>
            <a:r>
              <a:rPr lang="pt-BR" sz="2400" dirty="0" err="1">
                <a:solidFill>
                  <a:schemeClr val="bg1"/>
                </a:solidFill>
              </a:rPr>
              <a:t>Github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2052" name="Picture 4" descr="Github Logo - Free social media icons">
            <a:extLst>
              <a:ext uri="{FF2B5EF4-FFF2-40B4-BE49-F238E27FC236}">
                <a16:creationId xmlns:a16="http://schemas.microsoft.com/office/drawing/2014/main" id="{F20B092A-D99B-9DB9-2613-2CCD73C0D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815" y="5744942"/>
            <a:ext cx="2137561" cy="2137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F722152-BE08-6D34-918D-12454751F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367" y="10223294"/>
            <a:ext cx="1434459" cy="143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945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7D986-483A-64C2-DA80-1FB001331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882" y="623296"/>
            <a:ext cx="7519381" cy="647539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Introdução ao SQL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027874-0433-C8D8-BCCD-9B2B5C67B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883" y="2140536"/>
            <a:ext cx="7993118" cy="1898953"/>
          </a:xfrm>
        </p:spPr>
        <p:txBody>
          <a:bodyPr/>
          <a:lstStyle/>
          <a:p>
            <a:pPr marL="0" indent="0">
              <a:buNone/>
            </a:pPr>
            <a:r>
              <a:rPr lang="pt-BR" sz="2400" b="1" dirty="0"/>
              <a:t>SQL (Structured Query Language) </a:t>
            </a:r>
            <a:r>
              <a:rPr lang="pt-BR" sz="2400" dirty="0"/>
              <a:t>é uma linguagem padrão usada para gerenciar e manipular bancos de dados relacionais.</a:t>
            </a:r>
          </a:p>
          <a:p>
            <a:pPr marL="0" indent="0">
              <a:buNone/>
            </a:pPr>
            <a:r>
              <a:rPr lang="pt-BR" sz="2400" dirty="0"/>
              <a:t> Para ilustrar, usaremos exemplos baseados no universo de </a:t>
            </a:r>
            <a:r>
              <a:rPr lang="pt-BR" sz="2400" b="1" dirty="0"/>
              <a:t>Star Wars</a:t>
            </a:r>
            <a:r>
              <a:rPr lang="pt-BR" sz="2400" dirty="0"/>
              <a:t>, tornando a aprendizagem mais divertida e envolvente. 🚀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B28E4BE-20F4-5257-C090-D3C5459904E3}"/>
              </a:ext>
            </a:extLst>
          </p:cNvPr>
          <p:cNvSpPr txBox="1">
            <a:spLocks/>
          </p:cNvSpPr>
          <p:nvPr/>
        </p:nvSpPr>
        <p:spPr>
          <a:xfrm>
            <a:off x="1150883" y="1291686"/>
            <a:ext cx="7993118" cy="647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Simplificando o uso no dia à dia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8F4F91E-72CA-B02A-12F4-D4F2147C062B}"/>
              </a:ext>
            </a:extLst>
          </p:cNvPr>
          <p:cNvSpPr/>
          <p:nvPr/>
        </p:nvSpPr>
        <p:spPr>
          <a:xfrm flipV="1">
            <a:off x="1006882" y="0"/>
            <a:ext cx="144000" cy="1152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2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91D4463-8716-6B17-8008-ADF93A88C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279" y="3868102"/>
            <a:ext cx="1306641" cy="130664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C5032E5-322A-1968-2EE4-D6C59DD27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97" y="4039489"/>
            <a:ext cx="952500" cy="952500"/>
          </a:xfrm>
          <a:prstGeom prst="rect">
            <a:avLst/>
          </a:prstGeom>
        </p:spPr>
      </p:pic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ABA5ECCA-20F7-B44D-88DC-3F4ABB2B44DB}"/>
              </a:ext>
            </a:extLst>
          </p:cNvPr>
          <p:cNvSpPr txBox="1">
            <a:spLocks/>
          </p:cNvSpPr>
          <p:nvPr/>
        </p:nvSpPr>
        <p:spPr>
          <a:xfrm>
            <a:off x="1001547" y="5256381"/>
            <a:ext cx="8142454" cy="1898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0030" indent="-240030" algn="l" defTabSz="960120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02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027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4033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03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4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805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O </a:t>
            </a:r>
            <a:r>
              <a:rPr lang="pt-BR" sz="2400" b="1" dirty="0"/>
              <a:t>SQL</a:t>
            </a:r>
            <a:r>
              <a:rPr lang="pt-BR" sz="2400" dirty="0"/>
              <a:t> é uma ferramenta poderosa e essencial para a análise de dados. Com os comandos apresentados neste ebook, você terá uma base sólida para extrair e manipular dados, facilitando suas análises e tomadas de decisão.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D6934E83-612A-2A54-993F-7E96D716A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2485" y="4597"/>
            <a:ext cx="2245895" cy="2245895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620BC8B3-0828-8BFC-1D5D-BF628977E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882" y="7247155"/>
            <a:ext cx="4876800" cy="4876800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35A03725-45E0-CD11-F385-B25E2CFA9D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5865" y="7135556"/>
            <a:ext cx="2263788" cy="2263788"/>
          </a:xfrm>
          <a:prstGeom prst="rect">
            <a:avLst/>
          </a:prstGeom>
        </p:spPr>
      </p:pic>
      <p:sp>
        <p:nvSpPr>
          <p:cNvPr id="24" name="Espaço Reservado para Rodapé 23">
            <a:extLst>
              <a:ext uri="{FF2B5EF4-FFF2-40B4-BE49-F238E27FC236}">
                <a16:creationId xmlns:a16="http://schemas.microsoft.com/office/drawing/2014/main" id="{4671C0D6-2247-DA64-14C8-063B62CC3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SQL PARA JEDIS - HEBER SALES</a:t>
            </a:r>
          </a:p>
        </p:txBody>
      </p:sp>
      <p:sp>
        <p:nvSpPr>
          <p:cNvPr id="25" name="Espaço Reservado para Número de Slide 24">
            <a:extLst>
              <a:ext uri="{FF2B5EF4-FFF2-40B4-BE49-F238E27FC236}">
                <a16:creationId xmlns:a16="http://schemas.microsoft.com/office/drawing/2014/main" id="{3AC86711-20F2-CB22-E1FA-8143327AC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7EA03-1090-44BE-B940-DEABA7104DA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3358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7D986-483A-64C2-DA80-1FB001331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027874-0433-C8D8-BCCD-9B2B5C67B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F6874A4-4432-359D-1C46-63635F54E375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CBA12672-D6EE-A01E-2A9D-41B30EA545F0}"/>
              </a:ext>
            </a:extLst>
          </p:cNvPr>
          <p:cNvSpPr txBox="1">
            <a:spLocks/>
          </p:cNvSpPr>
          <p:nvPr/>
        </p:nvSpPr>
        <p:spPr>
          <a:xfrm>
            <a:off x="660082" y="6672923"/>
            <a:ext cx="8281035" cy="15923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1300" dirty="0">
                <a:solidFill>
                  <a:schemeClr val="bg1"/>
                </a:solidFill>
                <a:latin typeface="Impact" panose="020B0806030902050204" pitchFamily="34" charset="0"/>
              </a:rPr>
              <a:t>Seleção de Dados</a:t>
            </a:r>
            <a:endParaRPr lang="pt-BR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788795A-CE56-8FD4-1F2C-FBAE943852E1}"/>
              </a:ext>
            </a:extLst>
          </p:cNvPr>
          <p:cNvSpPr txBox="1">
            <a:spLocks/>
          </p:cNvSpPr>
          <p:nvPr/>
        </p:nvSpPr>
        <p:spPr>
          <a:xfrm>
            <a:off x="1040525" y="2445198"/>
            <a:ext cx="7017724" cy="4227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400" dirty="0">
                <a:ln>
                  <a:solidFill>
                    <a:schemeClr val="bg1"/>
                  </a:solidFill>
                </a:ln>
                <a:solidFill>
                  <a:schemeClr val="accent1"/>
                </a:solidFill>
                <a:latin typeface="Impact" panose="020B0806030902050204" pitchFamily="34" charset="0"/>
              </a:rPr>
              <a:t>01</a:t>
            </a:r>
            <a:endParaRPr lang="pt-BR" sz="4000" dirty="0">
              <a:ln>
                <a:solidFill>
                  <a:schemeClr val="bg1"/>
                </a:solidFill>
              </a:ln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051C710-57A0-D83E-89BB-942DD08A2B07}"/>
              </a:ext>
            </a:extLst>
          </p:cNvPr>
          <p:cNvSpPr/>
          <p:nvPr/>
        </p:nvSpPr>
        <p:spPr>
          <a:xfrm>
            <a:off x="660082" y="8265240"/>
            <a:ext cx="8281035" cy="171311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2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CB16AFC-96BB-DFF7-422B-030295F18B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07" b="21197"/>
          <a:stretch/>
        </p:blipFill>
        <p:spPr>
          <a:xfrm>
            <a:off x="-1" y="8436551"/>
            <a:ext cx="9601200" cy="112294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6E273D4-3BDD-1F88-36B5-D62833BAAD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107" b="21197"/>
          <a:stretch/>
        </p:blipFill>
        <p:spPr>
          <a:xfrm>
            <a:off x="0" y="8436551"/>
            <a:ext cx="9601200" cy="1122947"/>
          </a:xfrm>
          <a:prstGeom prst="rect">
            <a:avLst/>
          </a:prstGeom>
        </p:spPr>
      </p:pic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FA3F250F-E86A-EA85-6011-1D55DE4E8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SQL PARA JEDIS - HEBER SALES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8CE6723C-BAA6-DEC6-77BF-F1C12788D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7EA03-1090-44BE-B940-DEABA7104DA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0353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7D986-483A-64C2-DA80-1FB001331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882" y="623296"/>
            <a:ext cx="7519381" cy="647539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Seleção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027874-0433-C8D8-BCCD-9B2B5C67B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883" y="2140537"/>
            <a:ext cx="7993118" cy="1230562"/>
          </a:xfrm>
        </p:spPr>
        <p:txBody>
          <a:bodyPr/>
          <a:lstStyle/>
          <a:p>
            <a:pPr marL="0" indent="0">
              <a:buNone/>
            </a:pPr>
            <a:r>
              <a:rPr lang="pt-BR" sz="2400" dirty="0"/>
              <a:t>Esse comando seleciona as colunas </a:t>
            </a:r>
            <a:r>
              <a:rPr lang="pt-BR" sz="2400" b="1" i="1" dirty="0"/>
              <a:t>nome</a:t>
            </a:r>
            <a:r>
              <a:rPr lang="pt-BR" sz="2400" dirty="0"/>
              <a:t> e </a:t>
            </a:r>
            <a:r>
              <a:rPr lang="pt-BR" sz="2400" b="1" i="1" dirty="0" err="1"/>
              <a:t>especie</a:t>
            </a:r>
            <a:r>
              <a:rPr lang="pt-BR" sz="2400" dirty="0"/>
              <a:t> da tabela personagens.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B28E4BE-20F4-5257-C090-D3C5459904E3}"/>
              </a:ext>
            </a:extLst>
          </p:cNvPr>
          <p:cNvSpPr txBox="1">
            <a:spLocks/>
          </p:cNvSpPr>
          <p:nvPr/>
        </p:nvSpPr>
        <p:spPr>
          <a:xfrm>
            <a:off x="1150883" y="1291686"/>
            <a:ext cx="7993118" cy="647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Selecionando Colunas Específicas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8F4F91E-72CA-B02A-12F4-D4F2147C062B}"/>
              </a:ext>
            </a:extLst>
          </p:cNvPr>
          <p:cNvSpPr/>
          <p:nvPr/>
        </p:nvSpPr>
        <p:spPr>
          <a:xfrm flipV="1">
            <a:off x="1006882" y="0"/>
            <a:ext cx="144000" cy="1152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2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91D4463-8716-6B17-8008-ADF93A88C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453" y="232057"/>
            <a:ext cx="1583212" cy="158321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C5032E5-322A-1968-2EE4-D6C59DD27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82" y="3027571"/>
            <a:ext cx="952500" cy="952500"/>
          </a:xfrm>
          <a:prstGeom prst="rect">
            <a:avLst/>
          </a:prstGeom>
        </p:spPr>
      </p:pic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5D5EED6F-8D4C-1E51-BA61-C87F875F89FE}"/>
              </a:ext>
            </a:extLst>
          </p:cNvPr>
          <p:cNvSpPr txBox="1">
            <a:spLocks/>
          </p:cNvSpPr>
          <p:nvPr/>
        </p:nvSpPr>
        <p:spPr>
          <a:xfrm>
            <a:off x="1078709" y="7841105"/>
            <a:ext cx="7993118" cy="1230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0030" indent="-240030" algn="l" defTabSz="960120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02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027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4033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03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4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805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Esse comando retorna todas as colunas e linhas da tabela </a:t>
            </a:r>
            <a:r>
              <a:rPr lang="pt-BR" sz="2400" b="1" dirty="0"/>
              <a:t>personagens</a:t>
            </a:r>
            <a:r>
              <a:rPr lang="pt-BR" sz="2400" dirty="0"/>
              <a:t>.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54D59F39-7DE6-1C0A-F0AE-7BF92D7072BC}"/>
              </a:ext>
            </a:extLst>
          </p:cNvPr>
          <p:cNvSpPr txBox="1">
            <a:spLocks/>
          </p:cNvSpPr>
          <p:nvPr/>
        </p:nvSpPr>
        <p:spPr>
          <a:xfrm>
            <a:off x="1078708" y="6699296"/>
            <a:ext cx="7993118" cy="647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Selecionando Todos os Dados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821386F4-3D19-E5BB-16D1-FC9BD8EE5A7C}"/>
              </a:ext>
            </a:extLst>
          </p:cNvPr>
          <p:cNvSpPr/>
          <p:nvPr/>
        </p:nvSpPr>
        <p:spPr>
          <a:xfrm flipV="1">
            <a:off x="959490" y="6592596"/>
            <a:ext cx="144000" cy="1152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2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FACDFAFD-89C0-34CC-31E7-7D963057C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9804" y="9425740"/>
            <a:ext cx="952500" cy="95250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C450B3A0-D4DD-A479-4EA3-963BBE9480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050" y="2427754"/>
            <a:ext cx="8055044" cy="3946158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1E9C6D85-B1A3-0435-1E64-C9CF0E5A0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76" y="11112512"/>
            <a:ext cx="1583212" cy="1583212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914F04F2-5BE8-0448-2E2C-B2934678BE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762" y="8109699"/>
            <a:ext cx="8615903" cy="4220922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A41EAAA0-E7FB-8FF4-432C-07B1F1559C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5545918">
            <a:off x="7454753" y="6685586"/>
            <a:ext cx="1816768" cy="1816768"/>
          </a:xfrm>
          <a:prstGeom prst="rect">
            <a:avLst/>
          </a:prstGeom>
        </p:spPr>
      </p:pic>
      <p:sp>
        <p:nvSpPr>
          <p:cNvPr id="30" name="Espaço Reservado para Rodapé 29">
            <a:extLst>
              <a:ext uri="{FF2B5EF4-FFF2-40B4-BE49-F238E27FC236}">
                <a16:creationId xmlns:a16="http://schemas.microsoft.com/office/drawing/2014/main" id="{8EB7BF69-589A-1A78-49AF-0F6BC093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SQL PARA JEDIS - HEBER SALES</a:t>
            </a:r>
          </a:p>
        </p:txBody>
      </p:sp>
      <p:sp>
        <p:nvSpPr>
          <p:cNvPr id="31" name="Espaço Reservado para Número de Slide 30">
            <a:extLst>
              <a:ext uri="{FF2B5EF4-FFF2-40B4-BE49-F238E27FC236}">
                <a16:creationId xmlns:a16="http://schemas.microsoft.com/office/drawing/2014/main" id="{B2AD7953-3030-B147-C8AB-8F5938E6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7EA03-1090-44BE-B940-DEABA7104DA5}" type="slidenum">
              <a:rPr lang="pt-BR" smtClean="0"/>
              <a:t>4</a:t>
            </a:fld>
            <a:endParaRPr lang="pt-BR"/>
          </a:p>
        </p:txBody>
      </p:sp>
      <p:pic>
        <p:nvPicPr>
          <p:cNvPr id="1028" name="Picture 4" descr="Download free photo of Lightsaber,star wars,jedi,george lucas,science  fiction - from needpix.com">
            <a:extLst>
              <a:ext uri="{FF2B5EF4-FFF2-40B4-BE49-F238E27FC236}">
                <a16:creationId xmlns:a16="http://schemas.microsoft.com/office/drawing/2014/main" id="{4CF9A695-9A7D-F055-1881-682AF0403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50" y="4404168"/>
            <a:ext cx="7639526" cy="381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391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7D986-483A-64C2-DA80-1FB001331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027874-0433-C8D8-BCCD-9B2B5C67B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F6874A4-4432-359D-1C46-63635F54E375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CBA12672-D6EE-A01E-2A9D-41B30EA545F0}"/>
              </a:ext>
            </a:extLst>
          </p:cNvPr>
          <p:cNvSpPr txBox="1">
            <a:spLocks/>
          </p:cNvSpPr>
          <p:nvPr/>
        </p:nvSpPr>
        <p:spPr>
          <a:xfrm>
            <a:off x="660082" y="6672923"/>
            <a:ext cx="8281035" cy="15923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1300" dirty="0">
                <a:solidFill>
                  <a:schemeClr val="bg1"/>
                </a:solidFill>
                <a:latin typeface="Impact" panose="020B0806030902050204" pitchFamily="34" charset="0"/>
              </a:rPr>
              <a:t>Filtragem de Dados</a:t>
            </a:r>
            <a:endParaRPr lang="pt-BR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788795A-CE56-8FD4-1F2C-FBAE943852E1}"/>
              </a:ext>
            </a:extLst>
          </p:cNvPr>
          <p:cNvSpPr txBox="1">
            <a:spLocks/>
          </p:cNvSpPr>
          <p:nvPr/>
        </p:nvSpPr>
        <p:spPr>
          <a:xfrm>
            <a:off x="1040525" y="2445198"/>
            <a:ext cx="7017724" cy="4227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400" dirty="0">
                <a:ln>
                  <a:solidFill>
                    <a:schemeClr val="bg1"/>
                  </a:solidFill>
                </a:ln>
                <a:solidFill>
                  <a:schemeClr val="accent1"/>
                </a:solidFill>
                <a:latin typeface="Impact" panose="020B0806030902050204" pitchFamily="34" charset="0"/>
              </a:rPr>
              <a:t>02</a:t>
            </a:r>
            <a:endParaRPr lang="pt-BR" sz="4000" dirty="0">
              <a:ln>
                <a:solidFill>
                  <a:schemeClr val="bg1"/>
                </a:solidFill>
              </a:ln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051C710-57A0-D83E-89BB-942DD08A2B07}"/>
              </a:ext>
            </a:extLst>
          </p:cNvPr>
          <p:cNvSpPr/>
          <p:nvPr/>
        </p:nvSpPr>
        <p:spPr>
          <a:xfrm>
            <a:off x="660082" y="8265240"/>
            <a:ext cx="8281035" cy="171311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2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CB16AFC-96BB-DFF7-422B-030295F18B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07" b="21197"/>
          <a:stretch/>
        </p:blipFill>
        <p:spPr>
          <a:xfrm>
            <a:off x="-1" y="8436551"/>
            <a:ext cx="9601200" cy="112294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6E273D4-3BDD-1F88-36B5-D62833BAAD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107" b="21197"/>
          <a:stretch/>
        </p:blipFill>
        <p:spPr>
          <a:xfrm>
            <a:off x="0" y="8436551"/>
            <a:ext cx="9601200" cy="1122947"/>
          </a:xfrm>
          <a:prstGeom prst="rect">
            <a:avLst/>
          </a:prstGeom>
        </p:spPr>
      </p:pic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196F41EA-02C0-6165-908E-0E21100EA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SQL PARA JEDIS - HEBER SALES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501043CB-9700-E59E-5C82-8BF334D0D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7EA03-1090-44BE-B940-DEABA7104DA5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1443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7D986-483A-64C2-DA80-1FB001331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882" y="623296"/>
            <a:ext cx="7519381" cy="647539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Filtragem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027874-0433-C8D8-BCCD-9B2B5C67B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883" y="2140537"/>
            <a:ext cx="7993118" cy="1230562"/>
          </a:xfrm>
        </p:spPr>
        <p:txBody>
          <a:bodyPr/>
          <a:lstStyle/>
          <a:p>
            <a:pPr marL="0" indent="0">
              <a:buNone/>
            </a:pPr>
            <a:r>
              <a:rPr lang="pt-BR" sz="2400" dirty="0"/>
              <a:t>Aqui, selecionamos os </a:t>
            </a:r>
            <a:r>
              <a:rPr lang="pt-BR" sz="2400" b="1" i="1" dirty="0"/>
              <a:t>nomes</a:t>
            </a:r>
            <a:r>
              <a:rPr lang="pt-BR" sz="2400" dirty="0"/>
              <a:t> e </a:t>
            </a:r>
            <a:r>
              <a:rPr lang="pt-BR" sz="2400" b="1" i="1" dirty="0"/>
              <a:t>lados da Força</a:t>
            </a:r>
            <a:r>
              <a:rPr lang="pt-BR" sz="2400" i="1" dirty="0"/>
              <a:t> </a:t>
            </a:r>
            <a:r>
              <a:rPr lang="pt-BR" sz="2400" dirty="0"/>
              <a:t>dos personagens que são </a:t>
            </a:r>
            <a:r>
              <a:rPr lang="pt-BR" sz="2400" b="1" i="1" dirty="0"/>
              <a:t>Sith</a:t>
            </a:r>
            <a:r>
              <a:rPr lang="pt-BR" sz="2400" dirty="0"/>
              <a:t>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B28E4BE-20F4-5257-C090-D3C5459904E3}"/>
              </a:ext>
            </a:extLst>
          </p:cNvPr>
          <p:cNvSpPr txBox="1">
            <a:spLocks/>
          </p:cNvSpPr>
          <p:nvPr/>
        </p:nvSpPr>
        <p:spPr>
          <a:xfrm>
            <a:off x="1150883" y="1291686"/>
            <a:ext cx="7993118" cy="647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Utilizando a Cláusula </a:t>
            </a:r>
            <a:r>
              <a:rPr lang="pt-BR" sz="3200" b="1" i="1" dirty="0"/>
              <a:t>WHERE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8F4F91E-72CA-B02A-12F4-D4F2147C062B}"/>
              </a:ext>
            </a:extLst>
          </p:cNvPr>
          <p:cNvSpPr/>
          <p:nvPr/>
        </p:nvSpPr>
        <p:spPr>
          <a:xfrm flipV="1">
            <a:off x="1006882" y="0"/>
            <a:ext cx="144000" cy="1152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2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C5032E5-322A-1968-2EE4-D6C59DD27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8" y="2115054"/>
            <a:ext cx="952500" cy="952500"/>
          </a:xfrm>
          <a:prstGeom prst="rect">
            <a:avLst/>
          </a:prstGeom>
        </p:spPr>
      </p:pic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5D5EED6F-8D4C-1E51-BA61-C87F875F89FE}"/>
              </a:ext>
            </a:extLst>
          </p:cNvPr>
          <p:cNvSpPr txBox="1">
            <a:spLocks/>
          </p:cNvSpPr>
          <p:nvPr/>
        </p:nvSpPr>
        <p:spPr>
          <a:xfrm>
            <a:off x="1078709" y="7841105"/>
            <a:ext cx="7993118" cy="1230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0030" indent="-240030" algn="l" defTabSz="960120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02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027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4033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03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4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805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Esse comando retorna os </a:t>
            </a:r>
            <a:r>
              <a:rPr lang="pt-BR" sz="2400" b="1" i="1" dirty="0"/>
              <a:t>nomes</a:t>
            </a:r>
            <a:r>
              <a:rPr lang="pt-BR" sz="2400" dirty="0"/>
              <a:t> e </a:t>
            </a:r>
            <a:r>
              <a:rPr lang="pt-BR" sz="2400" b="1" i="1" dirty="0"/>
              <a:t>planetas</a:t>
            </a:r>
            <a:r>
              <a:rPr lang="pt-BR" sz="2400" dirty="0"/>
              <a:t> dos personagens humanos que vêm de </a:t>
            </a:r>
            <a:r>
              <a:rPr lang="pt-BR" sz="2400" b="1" dirty="0" err="1"/>
              <a:t>Tatooine</a:t>
            </a:r>
            <a:r>
              <a:rPr lang="pt-BR" sz="2400" dirty="0"/>
              <a:t>.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54D59F39-7DE6-1C0A-F0AE-7BF92D7072BC}"/>
              </a:ext>
            </a:extLst>
          </p:cNvPr>
          <p:cNvSpPr txBox="1">
            <a:spLocks/>
          </p:cNvSpPr>
          <p:nvPr/>
        </p:nvSpPr>
        <p:spPr>
          <a:xfrm>
            <a:off x="1078708" y="6699296"/>
            <a:ext cx="7993118" cy="647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Filtragem com Múltiplas Condições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821386F4-3D19-E5BB-16D1-FC9BD8EE5A7C}"/>
              </a:ext>
            </a:extLst>
          </p:cNvPr>
          <p:cNvSpPr/>
          <p:nvPr/>
        </p:nvSpPr>
        <p:spPr>
          <a:xfrm flipV="1">
            <a:off x="934708" y="6045047"/>
            <a:ext cx="144000" cy="1152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2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FACDFAFD-89C0-34CC-31E7-7D963057C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791" y="2468392"/>
            <a:ext cx="952500" cy="95250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1E9C6D85-B1A3-0435-1E64-C9CF0E5A0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76" y="11112512"/>
            <a:ext cx="1583212" cy="158321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C87AE4F-BBA1-6BB9-F0A3-B94BBBDA7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7356" y="242497"/>
            <a:ext cx="1152000" cy="1152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684F6C1-40D6-4EAC-60DB-4557ED7FF3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7323" y="3072786"/>
            <a:ext cx="10255845" cy="296960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91C92E93-6AA7-5F9C-64A5-CC1F0BEE7F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7263" y="8708903"/>
            <a:ext cx="9875723" cy="249790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CE9A4A2-A79A-D679-A499-EE1B58AAAC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7233" y="6278957"/>
            <a:ext cx="1488218" cy="1488218"/>
          </a:xfrm>
          <a:prstGeom prst="rect">
            <a:avLst/>
          </a:prstGeom>
        </p:spPr>
      </p:pic>
      <p:sp>
        <p:nvSpPr>
          <p:cNvPr id="16" name="Espaço Reservado para Rodapé 15">
            <a:extLst>
              <a:ext uri="{FF2B5EF4-FFF2-40B4-BE49-F238E27FC236}">
                <a16:creationId xmlns:a16="http://schemas.microsoft.com/office/drawing/2014/main" id="{AA96285A-DDA5-4C6A-B11E-EFE2B6268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SQL PARA JEDIS - HEBER SALES</a:t>
            </a:r>
          </a:p>
        </p:txBody>
      </p:sp>
      <p:sp>
        <p:nvSpPr>
          <p:cNvPr id="21" name="Espaço Reservado para Número de Slide 20">
            <a:extLst>
              <a:ext uri="{FF2B5EF4-FFF2-40B4-BE49-F238E27FC236}">
                <a16:creationId xmlns:a16="http://schemas.microsoft.com/office/drawing/2014/main" id="{07D67E6E-FEF6-D844-AF07-A41FCC91A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7EA03-1090-44BE-B940-DEABA7104DA5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6374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7D986-483A-64C2-DA80-1FB001331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027874-0433-C8D8-BCCD-9B2B5C67B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F6874A4-4432-359D-1C46-63635F54E375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CBA12672-D6EE-A01E-2A9D-41B30EA545F0}"/>
              </a:ext>
            </a:extLst>
          </p:cNvPr>
          <p:cNvSpPr txBox="1">
            <a:spLocks/>
          </p:cNvSpPr>
          <p:nvPr/>
        </p:nvSpPr>
        <p:spPr>
          <a:xfrm>
            <a:off x="660082" y="6672923"/>
            <a:ext cx="8281035" cy="15923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1300" dirty="0">
                <a:solidFill>
                  <a:schemeClr val="bg1"/>
                </a:solidFill>
                <a:latin typeface="Impact" panose="020B0806030902050204" pitchFamily="34" charset="0"/>
              </a:rPr>
              <a:t>Ordenação de Dados</a:t>
            </a:r>
            <a:endParaRPr lang="pt-BR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788795A-CE56-8FD4-1F2C-FBAE943852E1}"/>
              </a:ext>
            </a:extLst>
          </p:cNvPr>
          <p:cNvSpPr txBox="1">
            <a:spLocks/>
          </p:cNvSpPr>
          <p:nvPr/>
        </p:nvSpPr>
        <p:spPr>
          <a:xfrm>
            <a:off x="1040525" y="2445198"/>
            <a:ext cx="7017724" cy="4227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400" dirty="0">
                <a:ln>
                  <a:solidFill>
                    <a:schemeClr val="bg1"/>
                  </a:solidFill>
                </a:ln>
                <a:solidFill>
                  <a:schemeClr val="accent1"/>
                </a:solidFill>
                <a:latin typeface="Impact" panose="020B0806030902050204" pitchFamily="34" charset="0"/>
              </a:rPr>
              <a:t>03</a:t>
            </a:r>
            <a:endParaRPr lang="pt-BR" sz="4000" dirty="0">
              <a:ln>
                <a:solidFill>
                  <a:schemeClr val="bg1"/>
                </a:solidFill>
              </a:ln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051C710-57A0-D83E-89BB-942DD08A2B07}"/>
              </a:ext>
            </a:extLst>
          </p:cNvPr>
          <p:cNvSpPr/>
          <p:nvPr/>
        </p:nvSpPr>
        <p:spPr>
          <a:xfrm>
            <a:off x="660082" y="8265240"/>
            <a:ext cx="8281035" cy="171311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2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B20551-00B2-E606-9F4A-FE9DF3C543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07" b="21197"/>
          <a:stretch/>
        </p:blipFill>
        <p:spPr>
          <a:xfrm>
            <a:off x="-1" y="8436551"/>
            <a:ext cx="9601200" cy="112294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79B41E4-A7D0-E849-8E49-20D79AE228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107" b="21197"/>
          <a:stretch/>
        </p:blipFill>
        <p:spPr>
          <a:xfrm>
            <a:off x="0" y="8436551"/>
            <a:ext cx="9601200" cy="1122947"/>
          </a:xfrm>
          <a:prstGeom prst="rect">
            <a:avLst/>
          </a:prstGeom>
        </p:spPr>
      </p:pic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29257D1D-3E9B-BBC9-417F-5409DECB4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SQL PARA JEDIS - HEBER SALES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842B49EA-5951-EC79-F922-CE9AC6E6A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7EA03-1090-44BE-B940-DEABA7104DA5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8445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7D986-483A-64C2-DA80-1FB001331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882" y="623296"/>
            <a:ext cx="7519381" cy="647539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Ordenação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027874-0433-C8D8-BCCD-9B2B5C67B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883" y="2140537"/>
            <a:ext cx="7993118" cy="1230562"/>
          </a:xfrm>
        </p:spPr>
        <p:txBody>
          <a:bodyPr/>
          <a:lstStyle/>
          <a:p>
            <a:pPr marL="0" indent="0">
              <a:buNone/>
            </a:pPr>
            <a:r>
              <a:rPr lang="pt-BR" sz="2400" dirty="0"/>
              <a:t>Esse comando ordena os personagens pela idade de forma crescente.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B28E4BE-20F4-5257-C090-D3C5459904E3}"/>
              </a:ext>
            </a:extLst>
          </p:cNvPr>
          <p:cNvSpPr txBox="1">
            <a:spLocks/>
          </p:cNvSpPr>
          <p:nvPr/>
        </p:nvSpPr>
        <p:spPr>
          <a:xfrm>
            <a:off x="1150883" y="1291686"/>
            <a:ext cx="7993118" cy="647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Ordenando de Forma Crescente</a:t>
            </a:r>
            <a:endParaRPr lang="pt-BR" sz="3200" b="1" i="1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8F4F91E-72CA-B02A-12F4-D4F2147C062B}"/>
              </a:ext>
            </a:extLst>
          </p:cNvPr>
          <p:cNvSpPr/>
          <p:nvPr/>
        </p:nvSpPr>
        <p:spPr>
          <a:xfrm flipV="1">
            <a:off x="1006882" y="0"/>
            <a:ext cx="144000" cy="1152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2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C5032E5-322A-1968-2EE4-D6C59DD27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8" y="2115054"/>
            <a:ext cx="952500" cy="952500"/>
          </a:xfrm>
          <a:prstGeom prst="rect">
            <a:avLst/>
          </a:prstGeom>
        </p:spPr>
      </p:pic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5D5EED6F-8D4C-1E51-BA61-C87F875F89FE}"/>
              </a:ext>
            </a:extLst>
          </p:cNvPr>
          <p:cNvSpPr txBox="1">
            <a:spLocks/>
          </p:cNvSpPr>
          <p:nvPr/>
        </p:nvSpPr>
        <p:spPr>
          <a:xfrm>
            <a:off x="1078709" y="7841105"/>
            <a:ext cx="7993118" cy="1230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0030" indent="-240030" algn="l" defTabSz="960120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02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027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4033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03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4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805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Aqui, os personagens são ordenados pelo poder da Força de forma decrescente.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54D59F39-7DE6-1C0A-F0AE-7BF92D7072BC}"/>
              </a:ext>
            </a:extLst>
          </p:cNvPr>
          <p:cNvSpPr txBox="1">
            <a:spLocks/>
          </p:cNvSpPr>
          <p:nvPr/>
        </p:nvSpPr>
        <p:spPr>
          <a:xfrm>
            <a:off x="1078708" y="6699296"/>
            <a:ext cx="7993118" cy="647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Ordenando de Forma Decrescente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821386F4-3D19-E5BB-16D1-FC9BD8EE5A7C}"/>
              </a:ext>
            </a:extLst>
          </p:cNvPr>
          <p:cNvSpPr/>
          <p:nvPr/>
        </p:nvSpPr>
        <p:spPr>
          <a:xfrm flipV="1">
            <a:off x="934882" y="6558805"/>
            <a:ext cx="144000" cy="1152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2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FACDFAFD-89C0-34CC-31E7-7D963057C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3992" y="6697166"/>
            <a:ext cx="952500" cy="9525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C87AE4F-BBA1-6BB9-F0A3-B94BBBDA7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08" y="11406665"/>
            <a:ext cx="1152000" cy="115200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8E788F44-15A4-B1BC-866D-086A7FD0F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9978" y="0"/>
            <a:ext cx="2220527" cy="2220527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A4573865-B242-A75E-84EA-1433E91A5F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525" y="2882579"/>
            <a:ext cx="8629980" cy="3466588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12A10F81-55A4-4D98-5EF0-5DA8074645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204" y="8626743"/>
            <a:ext cx="8365797" cy="2584555"/>
          </a:xfrm>
          <a:prstGeom prst="rect">
            <a:avLst/>
          </a:prstGeom>
        </p:spPr>
      </p:pic>
      <p:sp>
        <p:nvSpPr>
          <p:cNvPr id="35" name="Espaço Reservado para Rodapé 34">
            <a:extLst>
              <a:ext uri="{FF2B5EF4-FFF2-40B4-BE49-F238E27FC236}">
                <a16:creationId xmlns:a16="http://schemas.microsoft.com/office/drawing/2014/main" id="{3E782046-4401-CECF-96ED-24A51A200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SQL PARA JEDIS - HEBER SALES</a:t>
            </a:r>
          </a:p>
        </p:txBody>
      </p:sp>
      <p:sp>
        <p:nvSpPr>
          <p:cNvPr id="36" name="Espaço Reservado para Número de Slide 35">
            <a:extLst>
              <a:ext uri="{FF2B5EF4-FFF2-40B4-BE49-F238E27FC236}">
                <a16:creationId xmlns:a16="http://schemas.microsoft.com/office/drawing/2014/main" id="{8E50E104-5508-55B8-89EF-BC126AC40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7EA03-1090-44BE-B940-DEABA7104DA5}" type="slidenum">
              <a:rPr lang="pt-BR" smtClean="0"/>
              <a:t>8</a:t>
            </a:fld>
            <a:endParaRPr lang="pt-BR"/>
          </a:p>
        </p:txBody>
      </p:sp>
      <p:pic>
        <p:nvPicPr>
          <p:cNvPr id="38" name="Picture 4" descr="Download free photo of Lightsaber,star wars,jedi,george lucas,science  fiction - from needpix.com">
            <a:extLst>
              <a:ext uri="{FF2B5EF4-FFF2-40B4-BE49-F238E27FC236}">
                <a16:creationId xmlns:a16="http://schemas.microsoft.com/office/drawing/2014/main" id="{BFD6C561-D42F-C123-51E2-CA6C1442F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34" y="4347461"/>
            <a:ext cx="7639526" cy="381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162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7D986-483A-64C2-DA80-1FB001331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027874-0433-C8D8-BCCD-9B2B5C67B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F6874A4-4432-359D-1C46-63635F54E375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CBA12672-D6EE-A01E-2A9D-41B30EA545F0}"/>
              </a:ext>
            </a:extLst>
          </p:cNvPr>
          <p:cNvSpPr txBox="1">
            <a:spLocks/>
          </p:cNvSpPr>
          <p:nvPr/>
        </p:nvSpPr>
        <p:spPr>
          <a:xfrm>
            <a:off x="660082" y="6672923"/>
            <a:ext cx="8281035" cy="15923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1300" dirty="0">
                <a:solidFill>
                  <a:schemeClr val="bg1"/>
                </a:solidFill>
                <a:latin typeface="Impact" panose="020B0806030902050204" pitchFamily="34" charset="0"/>
              </a:rPr>
              <a:t>Agregação de Dados</a:t>
            </a:r>
            <a:endParaRPr lang="pt-BR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788795A-CE56-8FD4-1F2C-FBAE943852E1}"/>
              </a:ext>
            </a:extLst>
          </p:cNvPr>
          <p:cNvSpPr txBox="1">
            <a:spLocks/>
          </p:cNvSpPr>
          <p:nvPr/>
        </p:nvSpPr>
        <p:spPr>
          <a:xfrm>
            <a:off x="1040525" y="2445198"/>
            <a:ext cx="7017724" cy="4227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400" dirty="0">
                <a:ln>
                  <a:solidFill>
                    <a:schemeClr val="bg1"/>
                  </a:solidFill>
                </a:ln>
                <a:solidFill>
                  <a:schemeClr val="accent1"/>
                </a:solidFill>
                <a:latin typeface="Impact" panose="020B0806030902050204" pitchFamily="34" charset="0"/>
              </a:rPr>
              <a:t>04</a:t>
            </a:r>
            <a:endParaRPr lang="pt-BR" sz="4000" dirty="0">
              <a:ln>
                <a:solidFill>
                  <a:schemeClr val="bg1"/>
                </a:solidFill>
              </a:ln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051C710-57A0-D83E-89BB-942DD08A2B07}"/>
              </a:ext>
            </a:extLst>
          </p:cNvPr>
          <p:cNvSpPr/>
          <p:nvPr/>
        </p:nvSpPr>
        <p:spPr>
          <a:xfrm>
            <a:off x="660082" y="8265240"/>
            <a:ext cx="8281035" cy="171311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2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CBC3456-C581-7421-FD37-81C09E1079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07" b="21197"/>
          <a:stretch/>
        </p:blipFill>
        <p:spPr>
          <a:xfrm>
            <a:off x="-1" y="8436551"/>
            <a:ext cx="9601200" cy="112294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D134A6E-40A6-533D-B15E-A73483E9CE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107" b="21197"/>
          <a:stretch/>
        </p:blipFill>
        <p:spPr>
          <a:xfrm>
            <a:off x="0" y="8436551"/>
            <a:ext cx="9601200" cy="1122947"/>
          </a:xfrm>
          <a:prstGeom prst="rect">
            <a:avLst/>
          </a:prstGeom>
        </p:spPr>
      </p:pic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67FB58F4-A70E-427F-8915-37787E161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SQL PARA JEDIS - HEBER SALES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79DCF846-9FC9-C925-697F-33BDD949D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7EA03-1090-44BE-B940-DEABA7104DA5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98396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259</TotalTime>
  <Words>610</Words>
  <Application>Microsoft Office PowerPoint</Application>
  <PresentationFormat>Papel A3 (297 x 420 mm)</PresentationFormat>
  <Paragraphs>123</Paragraphs>
  <Slides>17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4" baseType="lpstr">
      <vt:lpstr>Algerian</vt:lpstr>
      <vt:lpstr>Arial</vt:lpstr>
      <vt:lpstr>Bernard MT Condensed</vt:lpstr>
      <vt:lpstr>Calibri</vt:lpstr>
      <vt:lpstr>Calibri Light</vt:lpstr>
      <vt:lpstr>Impact</vt:lpstr>
      <vt:lpstr>Tema do Office</vt:lpstr>
      <vt:lpstr>Apresentação do PowerPoint</vt:lpstr>
      <vt:lpstr>Introdução ao SQL</vt:lpstr>
      <vt:lpstr>Apresentação do PowerPoint</vt:lpstr>
      <vt:lpstr>Seleção de Dados</vt:lpstr>
      <vt:lpstr>Apresentação do PowerPoint</vt:lpstr>
      <vt:lpstr>Filtragem de Dados</vt:lpstr>
      <vt:lpstr>Apresentação do PowerPoint</vt:lpstr>
      <vt:lpstr>Ordenação de Dados</vt:lpstr>
      <vt:lpstr>Apresentação do PowerPoint</vt:lpstr>
      <vt:lpstr>Agregação de Dados</vt:lpstr>
      <vt:lpstr>Apresentação do PowerPoint</vt:lpstr>
      <vt:lpstr>Junção de Tabelas</vt:lpstr>
      <vt:lpstr>Apresentação do PowerPoint</vt:lpstr>
      <vt:lpstr>Subconsultas</vt:lpstr>
      <vt:lpstr>Apresentação do PowerPoint</vt:lpstr>
      <vt:lpstr>Manipulação de Dados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Heber Sales</dc:creator>
  <cp:lastModifiedBy>Heber Sales</cp:lastModifiedBy>
  <cp:revision>32</cp:revision>
  <dcterms:created xsi:type="dcterms:W3CDTF">2024-06-12T20:45:19Z</dcterms:created>
  <dcterms:modified xsi:type="dcterms:W3CDTF">2024-06-14T01:54:06Z</dcterms:modified>
</cp:coreProperties>
</file>